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454" r:id="rId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6" autoAdjust="0"/>
    <p:restoredTop sz="94660"/>
  </p:normalViewPr>
  <p:slideViewPr>
    <p:cSldViewPr>
      <p:cViewPr varScale="1">
        <p:scale>
          <a:sx n="61" d="100"/>
          <a:sy n="61" d="100"/>
        </p:scale>
        <p:origin x="114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026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92CAE9C-F695-492D-B5D8-B72219B510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103CEF-FC62-44B0-83A5-BB53F0EE7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7BF5-3237-499E-AD03-78C212F4D4A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8AC1E6-80DF-4A58-976F-B81316849E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B46084-D4D1-4BCD-ACE5-365E304A6E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27857-90BF-46B1-A849-C7C507DB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1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89CDD-ADFC-4CFC-A9A1-57787038BB5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536ED-1E5A-4D04-81E2-30B8EE40D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24563-4301-4CE6-A12B-C7C187EA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C2199-CB40-4AEF-B6CE-B1A979D05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6F512-3D2E-4B19-AFB8-8697C7E0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1E132-39AB-4504-8DCE-29D936D6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56C41-C04D-4FFE-ABAC-422931AC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ADA4B-3D16-4307-8688-A9117A3C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6CCB43-668D-4F68-9B28-1F0FE18D7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43787-33E0-47E3-B4B9-73C8A109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B39DA-C641-4EAB-80E0-DFA7BB6E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366A48-CCF5-4B93-A950-C34631DC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946B73-E790-4C6F-8E30-A86DFC295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4B2D3B-F275-4AF5-8F39-41C7E9E96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84BBAE-06F9-405F-8CD2-6C2A81C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1B1262-A6AF-4165-85A8-AF03E917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FA4B6-5191-4BDB-B959-3826B9E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B7FAC-2689-4DB2-AAA2-7F33ABC0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6CEF86-7E40-49B4-B6AF-43E2E9715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8A2FA8-F07C-4B38-9E77-F0947CC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ADC99C-74B9-4B39-AF80-B4D9F58F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BE741A-1EB8-483D-A396-55FCB446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ED57C-314C-4F61-B885-97BCAA08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8D2A73-C006-40EE-B5B3-D0A4DA350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22F56-8A03-4D12-A878-2A3B002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87E29-DBD0-4B86-9F2D-4EE68B73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AFC33-8679-4831-827B-939D5A45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D0E64-E091-4FA4-A306-672C1131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4C0949-6AE0-4BD2-AF08-028D0CAB7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3616FC-B5B5-4983-8ADD-7033703DC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A8E074-0560-4E22-931A-D28D1224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DD25B7-3015-4EBC-A3E3-C7D7B626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8DAB84-4583-4E78-AF03-5DFE4644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1BA84-DF9C-4BD8-AA97-7CABC2C0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8861C-10EF-4100-8628-96AB95679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F06E4E-23C6-402C-B7AF-0C5947C30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0B7A9A-B167-4E7C-A19D-CCC048275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B3FE2D-B634-4415-84EE-23EB16CD9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F41210-C1A3-4B2E-ABEA-04FDC4D8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818A49-E2DC-42BD-9B4F-0E842BFF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096BE9-071E-497B-83DA-3BD93B3D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96469-9360-4698-BF15-606222EE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EDC7D9-F6D7-47C9-A0A3-97C0E5F0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F766A1-84B7-4B96-8EB0-828FCAEB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63F83E-EC08-473C-8BE8-DD6A1964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BD9C29-89E4-4DF4-8E58-068C74CF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10BE02-1986-48AE-83BF-AABC6202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E9D0E-463F-46DC-986F-4872343C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F6323-8B66-468A-BBB7-D8819A91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1C327-EA87-4D9A-A762-5454826B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622F1A-4338-4D20-A892-AD8F30E72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43D6A4-48AE-49EF-9005-E3D541CF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B06174-0555-4AFC-BB26-11504548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5C22D0-EB5B-4A2C-BB32-22044149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937AC-0011-4C2E-87B9-CD356F6E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FD8AB9-1DC6-4902-BFC1-DA8D858F9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3BD3D-9183-431F-AF3C-A6A45F81D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8B0D4D-B6D3-4FE9-9A8F-34645D33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CCD178-7CFB-4DB0-A82C-6D578028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4B514-2477-498B-91C7-5504966C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5F4536-DA7B-4BF2-BBD9-EAEEFB79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D63E2E-9367-4F8A-B53E-B068512D0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DFE16-DDFD-4637-B41B-EA31BD691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CCFAA6-F67C-41E8-AF6D-64C2121D1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CD9F9-CF8C-40DD-88C0-6B417CFC5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9602" y="190674"/>
            <a:ext cx="79247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CH" sz="3600" spc="-5" dirty="0">
                <a:solidFill>
                  <a:srgbClr val="FF0000"/>
                </a:solidFill>
                <a:latin typeface="Arial"/>
                <a:cs typeface="Arial"/>
              </a:rPr>
              <a:t>Exercice: The Hull </a:t>
            </a:r>
            <a:r>
              <a:rPr lang="fr-CH" sz="3600" spc="-5" dirty="0" err="1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endParaRPr spc="-5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F03C4-A655-4691-A9A7-9356416C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4BCB1-CD3E-4068-8B69-E3F0ADBE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1">
            <a:extLst>
              <a:ext uri="{FF2B5EF4-FFF2-40B4-BE49-F238E27FC236}">
                <a16:creationId xmlns:a16="http://schemas.microsoft.com/office/drawing/2014/main" id="{33376728-2C40-4021-9616-2E5969FB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9154E9-AD03-4B41-9280-DC661545B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27407" r="51667" b="41482"/>
          <a:stretch/>
        </p:blipFill>
        <p:spPr>
          <a:xfrm>
            <a:off x="0" y="762000"/>
            <a:ext cx="4800600" cy="30549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C399529-A59D-4006-BAEF-D7C1D1213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64782" r="57500" b="19258"/>
          <a:stretch/>
        </p:blipFill>
        <p:spPr>
          <a:xfrm>
            <a:off x="4953000" y="1392947"/>
            <a:ext cx="3810000" cy="1641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0A05293-EC0D-46FE-BE4A-6B47AC7A9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4" t="65041" r="59583" b="29033"/>
          <a:stretch/>
        </p:blipFill>
        <p:spPr>
          <a:xfrm>
            <a:off x="5257798" y="1199459"/>
            <a:ext cx="3200400" cy="8001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F3DCC7A-089A-4ABA-AA2C-222E5DC651E5}"/>
              </a:ext>
            </a:extLst>
          </p:cNvPr>
          <p:cNvSpPr txBox="1"/>
          <p:nvPr/>
        </p:nvSpPr>
        <p:spPr>
          <a:xfrm>
            <a:off x="10510" y="3993930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Cu and Ni are </a:t>
            </a:r>
            <a:r>
              <a:rPr lang="fr-CH" dirty="0" err="1"/>
              <a:t>codeposited</a:t>
            </a:r>
            <a:r>
              <a:rPr lang="fr-CH" dirty="0"/>
              <a:t> at pH 9 in a Hull </a:t>
            </a:r>
            <a:r>
              <a:rPr lang="fr-CH" dirty="0" err="1"/>
              <a:t>cell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a total </a:t>
            </a:r>
            <a:r>
              <a:rPr lang="fr-CH" dirty="0" err="1"/>
              <a:t>current</a:t>
            </a:r>
            <a:r>
              <a:rPr lang="fr-CH" dirty="0"/>
              <a:t> of 1 A</a:t>
            </a:r>
          </a:p>
          <a:p>
            <a:r>
              <a:rPr lang="fr-CH" sz="1400" dirty="0"/>
              <a:t>E</a:t>
            </a:r>
            <a:r>
              <a:rPr lang="fr-CH" sz="1400" baseline="30000" dirty="0"/>
              <a:t>0</a:t>
            </a:r>
            <a:r>
              <a:rPr lang="fr-CH" sz="1400" dirty="0"/>
              <a:t>(Cu</a:t>
            </a:r>
            <a:r>
              <a:rPr lang="fr-CH" sz="1400" baseline="30000" dirty="0"/>
              <a:t>2+</a:t>
            </a:r>
            <a:r>
              <a:rPr lang="fr-CH" sz="1400" dirty="0"/>
              <a:t>/Cu) = 0.16 V vs NHE, 	[Cu</a:t>
            </a:r>
            <a:r>
              <a:rPr lang="fr-CH" sz="1400" baseline="30000" dirty="0"/>
              <a:t>2+</a:t>
            </a:r>
            <a:r>
              <a:rPr lang="fr-CH" sz="1400" dirty="0"/>
              <a:t>] = 0.05 M, 	</a:t>
            </a:r>
            <a:r>
              <a:rPr lang="fr-CH" sz="1400" dirty="0" err="1"/>
              <a:t>j</a:t>
            </a:r>
            <a:r>
              <a:rPr lang="fr-CH" sz="1400" baseline="-25000" dirty="0" err="1"/>
              <a:t>lim</a:t>
            </a:r>
            <a:r>
              <a:rPr lang="fr-CH" sz="1400" dirty="0"/>
              <a:t> = 275 mA.dm</a:t>
            </a:r>
            <a:r>
              <a:rPr lang="fr-CH" sz="1400" baseline="30000" dirty="0"/>
              <a:t>-2</a:t>
            </a:r>
            <a:endParaRPr lang="en-US" sz="1400" dirty="0"/>
          </a:p>
          <a:p>
            <a:r>
              <a:rPr lang="fr-CH" sz="1400" dirty="0"/>
              <a:t>E</a:t>
            </a:r>
            <a:r>
              <a:rPr lang="fr-CH" sz="1400" baseline="30000" dirty="0"/>
              <a:t>0</a:t>
            </a:r>
            <a:r>
              <a:rPr lang="fr-CH" sz="1400" dirty="0"/>
              <a:t>(Ni</a:t>
            </a:r>
            <a:r>
              <a:rPr lang="fr-CH" sz="1400" baseline="30000" dirty="0"/>
              <a:t>2+</a:t>
            </a:r>
            <a:r>
              <a:rPr lang="fr-CH" sz="1400" dirty="0"/>
              <a:t>/Ni) = -0.23 V vs NHE, 	[Ni</a:t>
            </a:r>
            <a:r>
              <a:rPr lang="fr-CH" sz="1400" baseline="30000" dirty="0"/>
              <a:t>2+</a:t>
            </a:r>
            <a:r>
              <a:rPr lang="fr-CH" sz="1400" dirty="0"/>
              <a:t>] = 0.2 M, 	</a:t>
            </a:r>
            <a:r>
              <a:rPr lang="fr-CH" sz="1400" dirty="0" err="1"/>
              <a:t>j</a:t>
            </a:r>
            <a:r>
              <a:rPr lang="fr-CH" sz="1400" baseline="-25000" dirty="0" err="1"/>
              <a:t>lim</a:t>
            </a:r>
            <a:r>
              <a:rPr lang="fr-CH" sz="1400" dirty="0"/>
              <a:t> = 555 mA.dm</a:t>
            </a:r>
            <a:r>
              <a:rPr lang="fr-CH" sz="1400" baseline="30000" dirty="0"/>
              <a:t>-2</a:t>
            </a:r>
            <a:endParaRPr lang="fr-CH" sz="1400" dirty="0"/>
          </a:p>
          <a:p>
            <a:endParaRPr lang="en-US" dirty="0"/>
          </a:p>
          <a:p>
            <a:r>
              <a:rPr lang="en-US" sz="2000" dirty="0"/>
              <a:t>1) Can you estimate the composition profile along x</a:t>
            </a:r>
            <a:r>
              <a:rPr lang="en-US" sz="2000" baseline="-25000" dirty="0"/>
              <a:t>c</a:t>
            </a:r>
            <a:r>
              <a:rPr lang="en-US" sz="2000" dirty="0"/>
              <a:t>?</a:t>
            </a:r>
          </a:p>
          <a:p>
            <a:r>
              <a:rPr lang="en-US" sz="2000" dirty="0"/>
              <a:t>2) Can you predict the current efficiency? </a:t>
            </a:r>
          </a:p>
          <a:p>
            <a:r>
              <a:rPr lang="en-US" sz="1600" dirty="0"/>
              <a:t>We consider that only HER occurs as a side reaction and that </a:t>
            </a:r>
            <a:r>
              <a:rPr lang="en-US" sz="1600" dirty="0" err="1"/>
              <a:t>j</a:t>
            </a:r>
            <a:r>
              <a:rPr lang="en-US" sz="1600" baseline="-25000" dirty="0" err="1"/>
              <a:t>HER</a:t>
            </a:r>
            <a:r>
              <a:rPr lang="en-US" sz="1600" baseline="-25000" dirty="0"/>
              <a:t> </a:t>
            </a:r>
            <a:r>
              <a:rPr lang="en-US" sz="1600" dirty="0"/>
              <a:t>= </a:t>
            </a:r>
            <a:r>
              <a:rPr lang="en-US" sz="1600" dirty="0" err="1"/>
              <a:t>j</a:t>
            </a:r>
            <a:r>
              <a:rPr lang="en-US" sz="1600" baseline="-25000" dirty="0" err="1"/>
              <a:t>tot</a:t>
            </a:r>
            <a:r>
              <a:rPr lang="en-US" sz="1600" baseline="-250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j</a:t>
            </a:r>
            <a:r>
              <a:rPr lang="en-US" sz="1600" baseline="-25000" dirty="0" err="1"/>
              <a:t>lim,Cu</a:t>
            </a:r>
            <a:r>
              <a:rPr lang="en-US" sz="1600" baseline="-25000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j</a:t>
            </a:r>
            <a:r>
              <a:rPr lang="en-US" sz="1600" baseline="-25000" dirty="0" err="1"/>
              <a:t>lim,Ni</a:t>
            </a:r>
            <a:r>
              <a:rPr lang="en-US" sz="1600" dirty="0"/>
              <a:t> </a:t>
            </a:r>
          </a:p>
          <a:p>
            <a:r>
              <a:rPr lang="en-US" sz="2000" dirty="0"/>
              <a:t>3) What nucleation and growth mechanism, and resulting morphology can you expect?</a:t>
            </a:r>
          </a:p>
          <a:p>
            <a:r>
              <a:rPr lang="en-US" sz="2000" dirty="0"/>
              <a:t>4) How could you change these results by modifying the electrolyte formulation?</a:t>
            </a:r>
          </a:p>
          <a:p>
            <a:r>
              <a:rPr lang="en-US" sz="2000" dirty="0"/>
              <a:t>5) What could be the limitations of the Hull cell. How could you overcome them?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578CE2-1107-48FE-910C-70292772197C}"/>
              </a:ext>
            </a:extLst>
          </p:cNvPr>
          <p:cNvSpPr txBox="1"/>
          <p:nvPr/>
        </p:nvSpPr>
        <p:spPr>
          <a:xfrm>
            <a:off x="990600" y="3701962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Cathode surface area = 66.3 cm</a:t>
            </a:r>
            <a:r>
              <a:rPr lang="fr-CH" sz="1600" baseline="30000" dirty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41246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22991</TotalTime>
  <Words>177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Exercice: The Hull cell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Deposition</dc:title>
  <dc:creator>phl128</dc:creator>
  <cp:lastModifiedBy>Cédric Frantz</cp:lastModifiedBy>
  <cp:revision>107</cp:revision>
  <dcterms:created xsi:type="dcterms:W3CDTF">2021-11-03T14:11:39Z</dcterms:created>
  <dcterms:modified xsi:type="dcterms:W3CDTF">2024-11-25T15:36:16Z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2019-10-30T00:00:00Z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2021-11-03T00:00:00Z</vt:filetime>
  </property>
</Properties>
</file>